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62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q=https://ru.wikipedia.org/wiki/%25D0%25A2%25D0%25B0%25D0%25BD%25D0%25B5%25D1%2586&amp;sa=D&amp;ust=1558000963814000" TargetMode="External"/><Relationship Id="rId2" Type="http://schemas.openxmlformats.org/officeDocument/2006/relationships/hyperlink" Target="https://www.google.com/url?q=https://ru.wikipedia.org/wiki/%25D0%259F%25D1%2580%25D0%25B0%25D0%25B7%25D0%25B4%25D0%25BD%25D0%25B8%25D0%25BA&amp;sa=D&amp;ust=1558000963813000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hyperlink" Target="https://www.google.com/url?q=https://ru.wikipedia.org/wiki/%25D0%2598%25D1%2581%25D0%25BA%25D1%2583%25D1%2581%25D1%2581%25D1%2582%25D0%25B2%25D0%25BE&amp;sa=D&amp;ust=1558000963817000" TargetMode="External"/><Relationship Id="rId4" Type="http://schemas.openxmlformats.org/officeDocument/2006/relationships/hyperlink" Target="https://www.google.com/url?q=https://ru.wikipedia.org/wiki/%25D0%25A2%25D0%25B0%25D0%25BD%25D0%25B5%25D1%2586&amp;sa=D&amp;ust=1558000963816000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1803404"/>
            <a:ext cx="9448800" cy="2975017"/>
          </a:xfrm>
        </p:spPr>
        <p:txBody>
          <a:bodyPr>
            <a:normAutofit fontScale="90000"/>
          </a:bodyPr>
          <a:lstStyle/>
          <a:p>
            <a:r>
              <a:rPr lang="ru-RU" sz="5300" dirty="0" smtClean="0"/>
              <a:t>Неделя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sz="8000" dirty="0" smtClean="0"/>
              <a:t>Новости с праздника</a:t>
            </a:r>
            <a:endParaRPr lang="ru-RU" sz="9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778421"/>
            <a:ext cx="9448800" cy="685800"/>
          </a:xfrm>
        </p:spPr>
        <p:txBody>
          <a:bodyPr>
            <a:normAutofit/>
          </a:bodyPr>
          <a:lstStyle/>
          <a:p>
            <a:r>
              <a:rPr lang="ru-RU" dirty="0" smtClean="0"/>
              <a:t>Тематическое проектирование в старшей группе</a:t>
            </a:r>
          </a:p>
          <a:p>
            <a:r>
              <a:rPr lang="ru-RU" dirty="0" smtClean="0"/>
              <a:t>Музыкальный руководитель: Щукина Надежда </a:t>
            </a:r>
            <a:r>
              <a:rPr lang="ru-RU" dirty="0" err="1" smtClean="0"/>
              <a:t>Камиловна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356834" y="1210614"/>
            <a:ext cx="8641724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МБДОУ «Детский сад №78 комбинированного вида с татарским языком воспитания и обучения» Авиастроительного района </a:t>
            </a:r>
            <a:r>
              <a:rPr lang="ru-RU" dirty="0" err="1" smtClean="0"/>
              <a:t>г.Казани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2110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3491524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Спасибо весне за чудесное настроение!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729" y="2641655"/>
            <a:ext cx="6010542" cy="3972485"/>
          </a:xfrm>
        </p:spPr>
      </p:pic>
    </p:spTree>
    <p:extLst>
      <p:ext uri="{BB962C8B-B14F-4D97-AF65-F5344CB8AC3E}">
        <p14:creationId xmlns:p14="http://schemas.microsoft.com/office/powerpoint/2010/main" val="2265812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8671" y="390230"/>
            <a:ext cx="11410951" cy="3931920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29 апреля отмечается Международный день танца  — </a:t>
            </a:r>
            <a:r>
              <a:rPr lang="ru-RU" sz="2800" dirty="0">
                <a:solidFill>
                  <a:srgbClr val="FF0000"/>
                </a:solidFill>
                <a:hlinkClick r:id="rId2"/>
              </a:rPr>
              <a:t>праздник</a:t>
            </a:r>
            <a:r>
              <a:rPr lang="ru-RU" sz="2800" dirty="0">
                <a:solidFill>
                  <a:srgbClr val="FF0000"/>
                </a:solidFill>
              </a:rPr>
              <a:t>, посвященный всем стилям </a:t>
            </a:r>
            <a:r>
              <a:rPr lang="ru-RU" sz="2800" dirty="0">
                <a:solidFill>
                  <a:srgbClr val="FF0000"/>
                </a:solidFill>
                <a:hlinkClick r:id="rId3"/>
              </a:rPr>
              <a:t>танца</a:t>
            </a:r>
            <a:r>
              <a:rPr lang="ru-RU" sz="2800" dirty="0">
                <a:solidFill>
                  <a:srgbClr val="FF0000"/>
                </a:solidFill>
              </a:rPr>
              <a:t>. По замыслу учредителей, Международный день танца призван объединить все направления </a:t>
            </a:r>
            <a:r>
              <a:rPr lang="ru-RU" sz="2800" dirty="0">
                <a:solidFill>
                  <a:srgbClr val="FF0000"/>
                </a:solidFill>
                <a:hlinkClick r:id="rId4"/>
              </a:rPr>
              <a:t>танца</a:t>
            </a:r>
            <a:r>
              <a:rPr lang="ru-RU" sz="2800" dirty="0">
                <a:solidFill>
                  <a:srgbClr val="FF0000"/>
                </a:solidFill>
              </a:rPr>
              <a:t>, стать поводом для чествования этой формы </a:t>
            </a:r>
            <a:r>
              <a:rPr lang="ru-RU" sz="2800" dirty="0">
                <a:solidFill>
                  <a:srgbClr val="FF0000"/>
                </a:solidFill>
                <a:hlinkClick r:id="rId5"/>
              </a:rPr>
              <a:t>искусства</a:t>
            </a:r>
            <a:r>
              <a:rPr lang="ru-RU" sz="2800" dirty="0">
                <a:solidFill>
                  <a:srgbClr val="FF0000"/>
                </a:solidFill>
              </a:rPr>
              <a:t>, </a:t>
            </a:r>
            <a:r>
              <a:rPr lang="ru-RU" sz="2800" dirty="0" smtClean="0">
                <a:solidFill>
                  <a:srgbClr val="FF0000"/>
                </a:solidFill>
              </a:rPr>
              <a:t>её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>
                <a:solidFill>
                  <a:srgbClr val="FF0000"/>
                </a:solidFill>
              </a:rPr>
              <a:t>способности преодолевать все политические, культурные и этнические границы, </a:t>
            </a:r>
            <a:endParaRPr lang="ru-RU" sz="2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возможности объединять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>
                <a:solidFill>
                  <a:srgbClr val="FF0000"/>
                </a:solidFill>
              </a:rPr>
              <a:t>людей во имя дружбы и </a:t>
            </a:r>
            <a:endParaRPr lang="ru-RU" sz="2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мира</a:t>
            </a:r>
            <a:r>
              <a:rPr lang="ru-RU" sz="2800" dirty="0">
                <a:solidFill>
                  <a:srgbClr val="FF0000"/>
                </a:solidFill>
              </a:rPr>
              <a:t>, позволяя </a:t>
            </a:r>
            <a:r>
              <a:rPr lang="ru-RU" sz="2800" dirty="0" smtClean="0">
                <a:solidFill>
                  <a:srgbClr val="FF0000"/>
                </a:solidFill>
              </a:rPr>
              <a:t>им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>
                <a:solidFill>
                  <a:srgbClr val="FF0000"/>
                </a:solidFill>
              </a:rPr>
              <a:t>говорить на одном </a:t>
            </a:r>
            <a:endParaRPr lang="ru-RU" sz="2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языке </a:t>
            </a:r>
            <a:r>
              <a:rPr lang="ru-RU" sz="2800" dirty="0">
                <a:solidFill>
                  <a:srgbClr val="FF0000"/>
                </a:solidFill>
              </a:rPr>
              <a:t>— языке танца. </a:t>
            </a:r>
            <a:br>
              <a:rPr lang="ru-RU" sz="2800" dirty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7872" y="3029219"/>
            <a:ext cx="666750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087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1187" y="197046"/>
            <a:ext cx="8824175" cy="6268147"/>
          </a:xfrm>
        </p:spPr>
        <p:txBody>
          <a:bodyPr/>
          <a:lstStyle/>
          <a:p>
            <a:r>
              <a:rPr lang="ru-RU" b="1" dirty="0"/>
              <a:t>Главная идея программы</a:t>
            </a:r>
            <a:r>
              <a:rPr lang="ru-RU" dirty="0"/>
              <a:t> - научить детей осмыслить образное содержание, творчески воплощаемое ими в танце.</a:t>
            </a:r>
          </a:p>
          <a:p>
            <a:r>
              <a:rPr lang="ru-RU" dirty="0"/>
              <a:t>  Это достигается через освоение дошкольниками языка выразительных движений (пантомимических и танцевальных), который используется в танце для образного воплощения.</a:t>
            </a:r>
          </a:p>
          <a:p>
            <a:r>
              <a:rPr lang="ru-RU" dirty="0"/>
              <a:t>           Программа соответствует средним возможностям детей. На занятиях идет формирование двигательных навыков и умений, но это не цель, а средство для развития способностей ребенка. Главное – радость, возможность самовыражения в танце. </a:t>
            </a:r>
            <a:endParaRPr lang="ru-RU" dirty="0" smtClean="0"/>
          </a:p>
          <a:p>
            <a:r>
              <a:rPr lang="ru-RU" dirty="0" smtClean="0"/>
              <a:t>А </a:t>
            </a:r>
            <a:r>
              <a:rPr lang="ru-RU" dirty="0"/>
              <a:t>эту радость свободы он ощутит тогда,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когда </a:t>
            </a:r>
            <a:r>
              <a:rPr lang="ru-RU" dirty="0"/>
              <a:t>научится свободно, легко двигаться </a:t>
            </a:r>
            <a:r>
              <a:rPr lang="ru-RU" dirty="0" smtClean="0"/>
              <a:t>в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пространстве. Такая форма занятий ,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где </a:t>
            </a:r>
            <a:r>
              <a:rPr lang="ru-RU" dirty="0"/>
              <a:t>пластика тела и музыка соединяются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целое, помогает раскрыть потенциальные  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способности </a:t>
            </a:r>
            <a:r>
              <a:rPr lang="ru-RU" dirty="0"/>
              <a:t>ребёнка, </a:t>
            </a:r>
            <a:r>
              <a:rPr lang="ru-RU" dirty="0" smtClean="0"/>
              <a:t>создает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разностороннюю творческую личность.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282" y="2879435"/>
            <a:ext cx="5978718" cy="3978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998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1341" y="480382"/>
            <a:ext cx="10058400" cy="4452226"/>
          </a:xfrm>
        </p:spPr>
        <p:txBody>
          <a:bodyPr/>
          <a:lstStyle/>
          <a:p>
            <a:r>
              <a:rPr lang="ru-RU" b="1" dirty="0"/>
              <a:t>1.1. Концепция программы.</a:t>
            </a:r>
            <a:endParaRPr lang="ru-RU" dirty="0"/>
          </a:p>
          <a:p>
            <a:r>
              <a:rPr lang="ru-RU" dirty="0"/>
              <a:t>В процессе  танцевально-ритмических занятий  формируются все психофизические процессы, развивается образно-пластическое взаимодействие через образное перевоплощение.</a:t>
            </a:r>
          </a:p>
          <a:p>
            <a:r>
              <a:rPr lang="ru-RU" dirty="0"/>
              <a:t>Формирование  танцевальных навыков и умений происходит в едином процессе знакомства детей с движением на протяжении всех этапов его освоении: от упражнения до сюжетного танца.</a:t>
            </a:r>
          </a:p>
          <a:p>
            <a:r>
              <a:rPr lang="ru-RU" dirty="0"/>
              <a:t>Досуговая деятельность способствует приобщению  дошкольников к                выразительным движениям в танце ,к образно-пластическому перевоплощению в игровых упражнениях и этюдах.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5252" y="3737556"/>
            <a:ext cx="4646748" cy="3120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542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940158"/>
            <a:ext cx="10058400" cy="5094882"/>
          </a:xfrm>
        </p:spPr>
        <p:txBody>
          <a:bodyPr>
            <a:normAutofit/>
          </a:bodyPr>
          <a:lstStyle/>
          <a:p>
            <a:r>
              <a:rPr lang="ru-RU" b="1" dirty="0"/>
              <a:t>1.2 Актуальность.</a:t>
            </a:r>
            <a:endParaRPr lang="ru-RU" dirty="0"/>
          </a:p>
          <a:p>
            <a:r>
              <a:rPr lang="ru-RU" dirty="0"/>
              <a:t>Гармоничность музыкально-эстетического воспитания достигается лишь в том случае, когда используются все виды музыкальной деятельности, доступные дошкольному возрасту, все творческие возможности растущего человека.</a:t>
            </a:r>
          </a:p>
          <a:p>
            <a:r>
              <a:rPr lang="ru-RU" dirty="0"/>
              <a:t>В результате ежегодного опроса родителей  на предмет удовлетворенности услугами ДОУ из предложенных направлений  дополнительного образования родители отдают предпочтение физическому (45%) и художественно-эстетическому (43%) развитию.</a:t>
            </a:r>
          </a:p>
          <a:p>
            <a:r>
              <a:rPr lang="ru-RU" dirty="0"/>
              <a:t>Развивать творческое отношение к музыке необходимо прежде всего в такой доступной для детей деятельности, как передача образов в музыкальных играх и хороводах, применение новых сочетаний знакомых танцевальных движений. Это помогает выявлению самостоятельности, инициативы, стремления использовать в повседневной жизни выученный репертуар, умение танцевать. Музыкально – ритмические движения включены в музыкальные занятия в детском саду, но их количество </a:t>
            </a:r>
            <a:r>
              <a:rPr lang="ru-RU" dirty="0" smtClean="0"/>
              <a:t>ограниченно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6299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Основная часть: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736" y="1291627"/>
            <a:ext cx="10058400" cy="3931920"/>
          </a:xfrm>
        </p:spPr>
        <p:txBody>
          <a:bodyPr/>
          <a:lstStyle/>
          <a:p>
            <a:r>
              <a:rPr lang="ru-RU" dirty="0"/>
              <a:t>Звучит фонограмма произведения А. Вивальди «Весна», дети рассаживаются на стулья, установленные полукругом, появляется педагог, в руках нотная тетрадь.</a:t>
            </a:r>
          </a:p>
          <a:p>
            <a:r>
              <a:rPr lang="ru-RU" dirty="0"/>
              <a:t>Педагог присаживается, приветствует детей и спрашивает, какое у них настроение.</a:t>
            </a:r>
          </a:p>
          <a:p>
            <a:r>
              <a:rPr lang="ru-RU" dirty="0"/>
              <a:t>Дети отвечают.</a:t>
            </a:r>
          </a:p>
          <a:p>
            <a:r>
              <a:rPr lang="ru-RU" dirty="0"/>
              <a:t>Педагог уточняет, что хорошее приподнятое настроение связано с определенным временем года, а именно…</a:t>
            </a:r>
          </a:p>
          <a:p>
            <a:r>
              <a:rPr lang="ru-RU" dirty="0" smtClean="0"/>
              <a:t>Ответ </a:t>
            </a:r>
            <a:r>
              <a:rPr lang="ru-RU" dirty="0"/>
              <a:t>детей: Весной.</a:t>
            </a:r>
          </a:p>
          <a:p>
            <a:r>
              <a:rPr lang="ru-RU" dirty="0"/>
              <a:t>Педагог: Чем же замечательна весна?</a:t>
            </a:r>
          </a:p>
          <a:p>
            <a:r>
              <a:rPr lang="ru-RU" dirty="0"/>
              <a:t>Дети и педагог беседуют об сезонных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особенностях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193" y="3341102"/>
            <a:ext cx="6238807" cy="348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5461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Динамическая игра – инсценировка «Оркестр».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 Ребята предлагают инструмент и изображают игру на них.</a:t>
            </a:r>
          </a:p>
          <a:p>
            <a:r>
              <a:rPr lang="ru-RU" dirty="0"/>
              <a:t>Затем ребята присаживаются на места.</a:t>
            </a:r>
          </a:p>
          <a:p>
            <a:r>
              <a:rPr lang="ru-RU" dirty="0"/>
              <a:t> Педагог предлагает послушать знакомые музыкальные произведения (П. И. Чайковский «Март. Песня жаворонка», исполненное на фортепиано. А также А. Вивальди «Весна», исполненное струнным оркестром).</a:t>
            </a:r>
          </a:p>
          <a:p>
            <a:r>
              <a:rPr lang="ru-RU" dirty="0"/>
              <a:t>Педагог и дети определяют на слух инструменты, которые слышны в произведениях, говорят о настроении произведений.</a:t>
            </a:r>
          </a:p>
          <a:p>
            <a:r>
              <a:rPr lang="ru-RU" dirty="0"/>
              <a:t>Затем педагог включает новое музыкальное произведение (</a:t>
            </a:r>
            <a:r>
              <a:rPr lang="ru-RU" dirty="0" err="1"/>
              <a:t>Alizbar</a:t>
            </a:r>
            <a:r>
              <a:rPr lang="ru-RU" dirty="0"/>
              <a:t> «</a:t>
            </a:r>
            <a:r>
              <a:rPr lang="ru-RU" dirty="0" err="1"/>
              <a:t>Fairy</a:t>
            </a:r>
            <a:r>
              <a:rPr lang="ru-RU" dirty="0"/>
              <a:t> </a:t>
            </a:r>
            <a:r>
              <a:rPr lang="ru-RU" dirty="0" err="1"/>
              <a:t>of</a:t>
            </a:r>
            <a:r>
              <a:rPr lang="ru-RU" dirty="0"/>
              <a:t> </a:t>
            </a:r>
            <a:r>
              <a:rPr lang="ru-RU" dirty="0" err="1"/>
              <a:t>melted</a:t>
            </a:r>
            <a:r>
              <a:rPr lang="ru-RU" dirty="0"/>
              <a:t> </a:t>
            </a:r>
            <a:r>
              <a:rPr lang="ru-RU" dirty="0" err="1"/>
              <a:t>snow</a:t>
            </a:r>
            <a:r>
              <a:rPr lang="ru-RU" dirty="0"/>
              <a:t>» кельтская арфа) и просит детей определить характер музыки и угадать инструмент.</a:t>
            </a:r>
          </a:p>
          <a:p>
            <a:r>
              <a:rPr lang="ru-RU" dirty="0"/>
              <a:t>Педагог: Ребята, что напоминает вам эта музыка?</a:t>
            </a:r>
          </a:p>
          <a:p>
            <a:r>
              <a:rPr lang="ru-RU" dirty="0"/>
              <a:t>Ответы детей.</a:t>
            </a:r>
          </a:p>
          <a:p>
            <a:r>
              <a:rPr lang="ru-RU" dirty="0"/>
              <a:t>Педагог подводит ребят к мысли о том, что музыка напоминает  плавное журчание весеннего ручейка.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8305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Экспериментирование со звуком.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Педагог </a:t>
            </a:r>
            <a:r>
              <a:rPr lang="ru-RU" dirty="0"/>
              <a:t>предлагает </a:t>
            </a:r>
            <a:r>
              <a:rPr lang="ru-RU" dirty="0" err="1"/>
              <a:t>музицирование</a:t>
            </a:r>
            <a:r>
              <a:rPr lang="ru-RU" dirty="0"/>
              <a:t>, для этого раздает стаканчики с водой и трубочки, треугольники, колокольчики.</a:t>
            </a:r>
          </a:p>
          <a:p>
            <a:r>
              <a:rPr lang="ru-RU" dirty="0"/>
              <a:t>Педагог: У нас получился настоящий оркестр. Как называется человек, который управляет игрой музыкантов в оркестре?</a:t>
            </a:r>
          </a:p>
          <a:p>
            <a:r>
              <a:rPr lang="ru-RU" dirty="0"/>
              <a:t>Ответы детей: Дирижер.</a:t>
            </a:r>
          </a:p>
          <a:p>
            <a:r>
              <a:rPr lang="ru-RU" dirty="0"/>
              <a:t>Педагог: С вашего разрешения, сейчас я буду дирижером.</a:t>
            </a:r>
          </a:p>
          <a:p>
            <a:r>
              <a:rPr lang="ru-RU" dirty="0" err="1"/>
              <a:t>Музицирование</a:t>
            </a:r>
            <a:r>
              <a:rPr lang="ru-RU" dirty="0"/>
              <a:t> под фонограмму </a:t>
            </a:r>
            <a:r>
              <a:rPr lang="ru-RU" dirty="0" err="1"/>
              <a:t>Alizbar</a:t>
            </a:r>
            <a:r>
              <a:rPr lang="ru-RU" dirty="0"/>
              <a:t> «</a:t>
            </a:r>
            <a:r>
              <a:rPr lang="ru-RU" dirty="0" err="1"/>
              <a:t>Fairy</a:t>
            </a:r>
            <a:r>
              <a:rPr lang="ru-RU" dirty="0"/>
              <a:t> </a:t>
            </a:r>
            <a:r>
              <a:rPr lang="ru-RU" dirty="0" err="1"/>
              <a:t>of</a:t>
            </a:r>
            <a:r>
              <a:rPr lang="ru-RU" dirty="0"/>
              <a:t> </a:t>
            </a:r>
            <a:r>
              <a:rPr lang="ru-RU" dirty="0" err="1"/>
              <a:t>melted</a:t>
            </a:r>
            <a:r>
              <a:rPr lang="ru-RU" dirty="0"/>
              <a:t> </a:t>
            </a:r>
            <a:r>
              <a:rPr lang="ru-RU" dirty="0" err="1"/>
              <a:t>snow</a:t>
            </a:r>
            <a:r>
              <a:rPr lang="ru-RU" dirty="0"/>
              <a:t>». По очереди звучат: стаканчики с водой (ребята дуют в воду через трубочки), треугольники, и колокольчики. Затем дети меняются инструментами.</a:t>
            </a:r>
          </a:p>
          <a:p>
            <a:r>
              <a:rPr lang="ru-RU" dirty="0"/>
              <a:t>Педагог хвалит ребят и обращает внимание на то, что с помощью музыкальных инструментов и даже не совсем музыкальных (стаканчики с водой) удалось передать настроение весеннего ручейка.</a:t>
            </a:r>
          </a:p>
          <a:p>
            <a:r>
              <a:rPr lang="ru-RU" b="1" dirty="0"/>
              <a:t>Заключительная часть.</a:t>
            </a:r>
            <a:endParaRPr lang="ru-RU" dirty="0"/>
          </a:p>
          <a:p>
            <a:r>
              <a:rPr lang="ru-RU" dirty="0"/>
              <a:t>Исполнение ритмических движений под фонограмму песни «Весна красна» с передачей настроения произведения.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4125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92" r="14042"/>
          <a:stretch/>
        </p:blipFill>
        <p:spPr>
          <a:xfrm>
            <a:off x="5134377" y="152400"/>
            <a:ext cx="7057623" cy="6705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Поведение итогов.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9521" y="1328393"/>
            <a:ext cx="6712040" cy="4698919"/>
          </a:xfrm>
        </p:spPr>
        <p:txBody>
          <a:bodyPr/>
          <a:lstStyle/>
          <a:p>
            <a:r>
              <a:rPr lang="ru-RU" dirty="0" smtClean="0"/>
              <a:t>Педагог </a:t>
            </a:r>
            <a:r>
              <a:rPr lang="ru-RU" dirty="0"/>
              <a:t>предлагает занять места и поучаствовать в викторине «Вопросы и ответы».</a:t>
            </a:r>
          </a:p>
          <a:p>
            <a:r>
              <a:rPr lang="ru-RU" dirty="0"/>
              <a:t>Педагог: Первый вопрос о времени года, которое идет перед летом?</a:t>
            </a:r>
          </a:p>
          <a:p>
            <a:r>
              <a:rPr lang="ru-RU" dirty="0"/>
              <a:t>                Второй вопрос о веселых непоседах, которые выскочили из тетради?</a:t>
            </a:r>
          </a:p>
          <a:p>
            <a:r>
              <a:rPr lang="ru-RU" dirty="0"/>
              <a:t>                Третий вопрос о том, кто руководит музыкантами в оркестре?</a:t>
            </a:r>
          </a:p>
          <a:p>
            <a:r>
              <a:rPr lang="ru-RU" dirty="0"/>
              <a:t>                Четвертый вопрос о том, что помогает передавать настроение музыкантам – исполнителям?</a:t>
            </a:r>
          </a:p>
          <a:p>
            <a:r>
              <a:rPr lang="ru-RU" dirty="0"/>
              <a:t>                 Пятый вопрос об эмоциях, полученных на занятии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88442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Фиолетовый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Савон</Template>
  <TotalTime>20</TotalTime>
  <Words>341</Words>
  <Application>Microsoft Office PowerPoint</Application>
  <PresentationFormat>Широкоэкранный</PresentationFormat>
  <Paragraphs>64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Century Gothic</vt:lpstr>
      <vt:lpstr>Garamond</vt:lpstr>
      <vt:lpstr>Savon</vt:lpstr>
      <vt:lpstr>Неделя  Новости с праздника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Основная часть: </vt:lpstr>
      <vt:lpstr>Динамическая игра – инсценировка «Оркестр».</vt:lpstr>
      <vt:lpstr>Экспериментирование со звуком. </vt:lpstr>
      <vt:lpstr>Поведение итогов. </vt:lpstr>
      <vt:lpstr>Спасибо весне за чудесное настроение!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Неделя  Новости с праздника</dc:title>
  <dc:creator>Алёна Щукина</dc:creator>
  <cp:lastModifiedBy>Алёна Щукина</cp:lastModifiedBy>
  <cp:revision>3</cp:revision>
  <dcterms:created xsi:type="dcterms:W3CDTF">2020-05-04T14:28:06Z</dcterms:created>
  <dcterms:modified xsi:type="dcterms:W3CDTF">2020-05-04T14:48:39Z</dcterms:modified>
</cp:coreProperties>
</file>